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8" r:id="rId5"/>
    <p:sldId id="261" r:id="rId6"/>
    <p:sldId id="271" r:id="rId7"/>
    <p:sldId id="262" r:id="rId8"/>
    <p:sldId id="263" r:id="rId9"/>
    <p:sldId id="264" r:id="rId10"/>
    <p:sldId id="272" r:id="rId11"/>
    <p:sldId id="265" r:id="rId12"/>
    <p:sldId id="270" r:id="rId13"/>
    <p:sldId id="266" r:id="rId14"/>
    <p:sldId id="267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3F2B-E66E-E6B9-B847-BA6680D9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712B6-B64F-EA81-C392-2FCE281F0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677-CC07-607D-185F-13210C5E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8634-8CD2-C717-DE6D-4E000722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6FDA-9625-CFEB-9EFA-7506D55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8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2236-94F0-AF8B-7F74-EEA9F1A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3DF5-DD38-AB1A-8DA8-193015F5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0986-C257-5401-A356-57C09BE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393D-9397-5F96-8AFF-EAF45BA6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8A45-3ADF-E901-5B84-CEABDFD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E18D3-694A-E480-E100-76763BD24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0502D-D6D6-88BA-6995-6BE360032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B6B17-04BE-1886-37DB-E28F3CA7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0906-42F3-D6A4-AE12-BAD60111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A2FE-FC72-94C9-D8BE-58BB1D50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7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2F1F-2E5E-55B3-BE1C-84D62A0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11E-7DB0-98A4-E608-8DE246D2F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5746-5D2D-77CD-6F1A-9B18DEFB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7B61-9513-02CB-9068-0D9BFA50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5A38-4F01-AC5B-662C-EB834AD3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0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5770-AE68-B794-8559-4C1D0890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33D0-4E6D-2A1B-B770-C0DCF6BF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BA15-9B8D-9865-F73E-BC805742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E6-81C9-19DB-96D1-FA4F35B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C059-BB2A-DE25-0847-993D793D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1FDA-D065-FBD5-9820-7D88716C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855A-1E5A-A176-18E8-410B707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07A5E-945C-3CF5-9B05-F11EC21D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21D2-E1BD-7AAC-2EAB-C7428C8C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61459-A043-ADF9-B44F-0F59DE3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28FC2-E2B2-143B-AAAF-00B82DB6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2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923D-6EE5-7A16-1AFE-8D8CC46D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5F2C7-2FD8-B32B-8A31-D8553BE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B689D-1474-AAC1-88EC-3EB222C5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E2D64-82EC-7355-9E72-07603D254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AC227-35F1-5E9F-2107-89A1ECCB7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2C8D-C8DC-1432-C433-FC6B728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6684-AE8D-DD1A-1651-EC6E1718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C17A9-39AA-D7ED-24D0-FAB5A0D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8BF4-AAF7-887C-5E41-97543418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196AA-182A-A9BA-6839-BC4972C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F154-548D-8B16-1E28-876FA816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E7B44-D52A-AC8A-26FA-50E0028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25492-696A-5F46-E568-3B7E6B92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6BF2B-C6C0-00E2-247B-8786DB0E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A16E-C9BF-7E7B-B454-5BFEC4B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64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6323-F42D-856C-BDD9-ED4E2991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B690-F99D-98CE-AF5B-4B4670EF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445-140B-6FF1-BF27-EA8619BE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C7C3-25AF-9C9E-B9A3-C4694703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F8F9-F777-84B3-F60F-1353DF62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AAE35-14CA-D591-FF94-CD387F42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5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9A9D-285C-6193-3EC8-73ABDB37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E6721-567E-5423-C7FC-10EC529E6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339E-6A1F-DD43-4178-A33134421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FD03-523D-BEF8-0BAC-B42C9DA8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CC2DF-7AB7-B808-B8BA-5B8C78AB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D62F0-6137-03C0-80E4-3C9688A0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3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7225-7427-A626-23E6-CD0D2CCF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2396-DD26-59C3-C800-F50DC9695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B78E-CAFF-E3DF-A15B-89B9F6598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BE361-B2C2-EC7E-6614-1B9BD6E3B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ED7F-1907-E6B5-7F5B-96D6C7AD6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8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AA0267EB-916F-55FC-093E-3E056595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9" name="Rectangle 4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34640-6936-2A12-3FE4-CE17B295A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 b="0" i="0">
                <a:solidFill>
                  <a:schemeClr val="bg1"/>
                </a:solidFill>
                <a:effectLst/>
                <a:latin typeface="Söhne"/>
              </a:rPr>
              <a:t>Mechanisms of Action(MoA) Prediction using Machine Learning</a:t>
            </a:r>
            <a:endParaRPr lang="en-IN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38D93-CDD4-744C-426A-46CD83C2B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             Purvi Jain                                                   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Sanchit Vijay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6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8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8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EDA of targets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C434630-9193-7FD3-5442-790D5B4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290253"/>
            <a:ext cx="3844778" cy="288358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38D4E92-8556-8F8E-DD3E-AB7EFE63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290252"/>
            <a:ext cx="3844778" cy="288358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D14347-6EF0-F038-16A8-95E51E571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4644"/>
          <a:stretch/>
        </p:blipFill>
        <p:spPr bwMode="auto">
          <a:xfrm>
            <a:off x="4601040" y="4017936"/>
            <a:ext cx="7112423" cy="23718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51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C7BFF-379A-D7AB-7115-85A97636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91" y="1608667"/>
            <a:ext cx="2823275" cy="3284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Correlation matrices for cell  viability features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8F7940-0936-BB3D-95AB-A86CDAC0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Top 10 Highest Correlated Features:</a:t>
            </a:r>
          </a:p>
          <a:p>
            <a:r>
              <a:rPr lang="en-US" sz="1900" dirty="0"/>
              <a:t>c-42  c-52    0.927873</a:t>
            </a:r>
          </a:p>
          <a:p>
            <a:r>
              <a:rPr lang="en-US" sz="1900" dirty="0"/>
              <a:t>c-13  c-73    0.924338</a:t>
            </a:r>
          </a:p>
          <a:p>
            <a:r>
              <a:rPr lang="en-US" sz="1900" dirty="0"/>
              <a:t>c-13  c-26    0.924001</a:t>
            </a:r>
          </a:p>
          <a:p>
            <a:r>
              <a:rPr lang="en-US" sz="1900" dirty="0"/>
              <a:t>c-11  c-55    0.917963</a:t>
            </a:r>
          </a:p>
          <a:p>
            <a:r>
              <a:rPr lang="en-US" sz="1900" dirty="0"/>
              <a:t>c-6    c-33    0.917805</a:t>
            </a:r>
          </a:p>
          <a:p>
            <a:r>
              <a:rPr lang="en-US" sz="1900" dirty="0"/>
              <a:t>c-4    c-52    0.917748</a:t>
            </a:r>
          </a:p>
          <a:p>
            <a:r>
              <a:rPr lang="en-US" sz="1900" dirty="0"/>
              <a:t>c-38  c-63    0.917566</a:t>
            </a:r>
          </a:p>
          <a:p>
            <a:r>
              <a:rPr lang="en-US" sz="1900" dirty="0"/>
              <a:t>c-38  c-94    0.917296</a:t>
            </a:r>
          </a:p>
          <a:p>
            <a:r>
              <a:rPr lang="en-US" sz="1900" dirty="0"/>
              <a:t>c-4    c-42    0.917120</a:t>
            </a:r>
          </a:p>
          <a:p>
            <a:r>
              <a:rPr lang="en-US" sz="1900" dirty="0"/>
              <a:t>c-13  c-94    0.915666</a:t>
            </a:r>
          </a:p>
          <a:p>
            <a:pPr marL="0"/>
            <a:endParaRPr lang="en-US" sz="19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EF19A9-C5EB-64AF-479A-65181C2DA96D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Top 10 Lowest Correlated Features:</a:t>
            </a:r>
          </a:p>
          <a:p>
            <a:r>
              <a:rPr lang="en-US" sz="1900"/>
              <a:t>c-16  c-22    0.619002</a:t>
            </a:r>
          </a:p>
          <a:p>
            <a:r>
              <a:rPr lang="en-US" sz="1900"/>
              <a:t>c-22  c-37    0.656201</a:t>
            </a:r>
          </a:p>
          <a:p>
            <a:r>
              <a:rPr lang="en-US" sz="1900"/>
              <a:t>c-58  c-74    0.664659</a:t>
            </a:r>
          </a:p>
          <a:p>
            <a:r>
              <a:rPr lang="en-US" sz="1900"/>
              <a:t>c-22  c-74    0.668643</a:t>
            </a:r>
          </a:p>
          <a:p>
            <a:r>
              <a:rPr lang="en-US" sz="1900"/>
              <a:t>c-37  c-74    0.671538</a:t>
            </a:r>
          </a:p>
          <a:p>
            <a:r>
              <a:rPr lang="en-US" sz="1900"/>
              <a:t>c-22  c-58    0.681121</a:t>
            </a:r>
          </a:p>
          <a:p>
            <a:r>
              <a:rPr lang="en-US" sz="1900"/>
              <a:t>      c-29    0.682454</a:t>
            </a:r>
          </a:p>
          <a:p>
            <a:r>
              <a:rPr lang="en-US" sz="1900"/>
              <a:t>c-74  c-99    0.686320</a:t>
            </a:r>
          </a:p>
          <a:p>
            <a:r>
              <a:rPr lang="en-US" sz="1900"/>
              <a:t>c-16  c-74    0.689653</a:t>
            </a:r>
          </a:p>
          <a:p>
            <a:r>
              <a:rPr lang="en-US" sz="1900"/>
              <a:t>c-22  c-32    0.690788</a:t>
            </a:r>
          </a:p>
        </p:txBody>
      </p:sp>
    </p:spTree>
    <p:extLst>
      <p:ext uri="{BB962C8B-B14F-4D97-AF65-F5344CB8AC3E}">
        <p14:creationId xmlns:p14="http://schemas.microsoft.com/office/powerpoint/2010/main" val="3447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0882B-31AA-2A9E-40F4-7808A81D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matrices for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6985-B2A3-6547-30FC-A8ABB4083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Top 10 Highest Correlated Features:</a:t>
            </a:r>
          </a:p>
          <a:p>
            <a:endParaRPr lang="en-US" sz="1600" dirty="0"/>
          </a:p>
          <a:p>
            <a:r>
              <a:rPr lang="en-US" sz="1600" dirty="0"/>
              <a:t>g-37   g-50     0.912383</a:t>
            </a:r>
          </a:p>
          <a:p>
            <a:r>
              <a:rPr lang="en-US" sz="1600" dirty="0"/>
              <a:t>g-50   g-672    0.851694</a:t>
            </a:r>
          </a:p>
          <a:p>
            <a:r>
              <a:rPr lang="en-US" sz="1600" dirty="0"/>
              <a:t>g-37   g-489    0.850502</a:t>
            </a:r>
          </a:p>
          <a:p>
            <a:r>
              <a:rPr lang="en-US" sz="1600" dirty="0"/>
              <a:t>g-50   g-489    0.847806</a:t>
            </a:r>
          </a:p>
          <a:p>
            <a:r>
              <a:rPr lang="en-US" sz="1600" dirty="0"/>
              <a:t>g-349  g-460    0.845178</a:t>
            </a:r>
          </a:p>
          <a:p>
            <a:r>
              <a:rPr lang="en-US" sz="1600" dirty="0"/>
              <a:t>g-369  g-569    0.841484</a:t>
            </a:r>
          </a:p>
          <a:p>
            <a:r>
              <a:rPr lang="en-US" sz="1600" dirty="0"/>
              <a:t>g-123  g-744    0.839280</a:t>
            </a:r>
          </a:p>
          <a:p>
            <a:r>
              <a:rPr lang="en-US" sz="1600" dirty="0"/>
              <a:t>g-63   g-195    0.838530</a:t>
            </a:r>
          </a:p>
          <a:p>
            <a:r>
              <a:rPr lang="en-US" sz="1600" dirty="0"/>
              <a:t>g-121  g-672    0.837354</a:t>
            </a:r>
          </a:p>
          <a:p>
            <a:r>
              <a:rPr lang="en-US" sz="1600" dirty="0"/>
              <a:t>g-37   g-672    0.833165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BC2F-D2F0-9008-8A32-6D36017F1C59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Top 10 Lowest Correlated Features:</a:t>
            </a:r>
          </a:p>
          <a:p>
            <a:endParaRPr lang="en-US" sz="1600" dirty="0"/>
          </a:p>
          <a:p>
            <a:r>
              <a:rPr lang="en-US" sz="1600" dirty="0"/>
              <a:t>g-228  g-349   -0.828494</a:t>
            </a:r>
          </a:p>
          <a:p>
            <a:r>
              <a:rPr lang="en-US" sz="1600" dirty="0"/>
              <a:t>g-248  g-760   -0.822524</a:t>
            </a:r>
          </a:p>
          <a:p>
            <a:r>
              <a:rPr lang="en-US" sz="1600" dirty="0"/>
              <a:t>g-228  g-460   -0.815484</a:t>
            </a:r>
          </a:p>
          <a:p>
            <a:r>
              <a:rPr lang="en-US" sz="1600" dirty="0"/>
              <a:t>g-228  g-744   -0.815010</a:t>
            </a:r>
          </a:p>
          <a:p>
            <a:r>
              <a:rPr lang="en-US" sz="1600" dirty="0"/>
              <a:t>g-63    g-349   -0.811955</a:t>
            </a:r>
          </a:p>
          <a:p>
            <a:r>
              <a:rPr lang="en-US" sz="1600" dirty="0"/>
              <a:t>g-228  g-731   -0.809182</a:t>
            </a:r>
          </a:p>
          <a:p>
            <a:r>
              <a:rPr lang="en-US" sz="1600" dirty="0"/>
              <a:t>g-228  g-417   -0.806547</a:t>
            </a:r>
          </a:p>
          <a:p>
            <a:r>
              <a:rPr lang="en-US" sz="1600" dirty="0"/>
              <a:t>g-349  g-760   -0.806345</a:t>
            </a:r>
          </a:p>
          <a:p>
            <a:r>
              <a:rPr lang="en-US" sz="1600" dirty="0"/>
              <a:t>g-123  g-228   -0.805452</a:t>
            </a:r>
          </a:p>
          <a:p>
            <a:r>
              <a:rPr lang="en-US" sz="1600" dirty="0"/>
              <a:t>g-131  g-228   -0.804412</a:t>
            </a:r>
          </a:p>
        </p:txBody>
      </p:sp>
    </p:spTree>
    <p:extLst>
      <p:ext uri="{BB962C8B-B14F-4D97-AF65-F5344CB8AC3E}">
        <p14:creationId xmlns:p14="http://schemas.microsoft.com/office/powerpoint/2010/main" val="48318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A6EC055-BD26-ED64-8C9E-84E582C6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BC2CF-1C40-5D85-BA61-28DF39C0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Data pre-processing</a:t>
            </a:r>
          </a:p>
        </p:txBody>
      </p:sp>
      <p:grpSp>
        <p:nvGrpSpPr>
          <p:cNvPr id="2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FB7D-31C1-6C3E-3C15-EA34B26C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the data from different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Separating categorical columns (e.g., treatment time) and numerical columns (e.g., gene expression and cell viability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Standardizing the numerical data to ensure equal contribution of all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Dimensionality reduction using PCA to reduce noise and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preprocessed data back into a single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Splitting the data into training and validation sets to evaluate model performance</a:t>
            </a: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2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A90A200B-2E32-E02F-C7E6-52CD89C9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C462D-DA78-ABEB-C4BB-1D188355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Machine Learning Algorithms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FDDC-4DED-10BB-3DCF-8A51C203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Logistic Regression: A simple yet powerful linear classifier for binary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Random Forest: An ensemble method that constructs multiple decision trees and combines their predictions for robust results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Deep Learning (Neural Networks): Capable of modeling complex patterns in high-dimensional data, ideal for large datasets with numerous features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2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1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E94A-33DE-6E88-D0C1-6B0C7826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58" y="2269124"/>
            <a:ext cx="2662913" cy="2319753"/>
          </a:xfrm>
        </p:spPr>
        <p:txBody>
          <a:bodyPr>
            <a:normAutofit/>
          </a:bodyPr>
          <a:lstStyle/>
          <a:p>
            <a:pPr algn="ctr"/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  <a:t>Experimental Setup</a:t>
            </a:r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endParaRPr lang="en-IN" sz="2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8A3E10F-DAAD-4752-A6FD-79ED3B12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2519" y="685801"/>
            <a:ext cx="6970115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379F-73DA-E501-A45B-B0CC2C7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625" y="866775"/>
            <a:ext cx="5762222" cy="5057775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Data Splitting: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Train-Validation split: 80-20 ratio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Stratified splitting based on the target variable distribution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Feature Scaling: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Standardization of numerical features using Z-score normalization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Dimensionality Reduction: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PCA with n components=</a:t>
            </a:r>
            <a:r>
              <a:rPr lang="en-IN" sz="1700" dirty="0">
                <a:solidFill>
                  <a:schemeClr val="bg1"/>
                </a:solidFill>
                <a:latin typeface="Söhne"/>
              </a:rPr>
              <a:t>50</a:t>
            </a:r>
            <a:endParaRPr lang="en-IN" sz="17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Performance Evaluation: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Log loss metric for multi-label classification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Code Organization: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Modular code structure with separate modules for data pre-processing, model training, and evaluation.</a:t>
            </a:r>
          </a:p>
          <a:p>
            <a:endParaRPr lang="en-IN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5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9A9-C061-686B-DACB-4D924E74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dirty="0"/>
              <a:t>Neural Network modelling setup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754312-E86B-BB5E-BA0B-EB1B08AE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3798889"/>
            <a:ext cx="5628018" cy="173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3B628B-822F-4FC0-D956-50E9EC2751FB}"/>
              </a:ext>
            </a:extLst>
          </p:cNvPr>
          <p:cNvSpPr/>
          <p:nvPr/>
        </p:nvSpPr>
        <p:spPr>
          <a:xfrm>
            <a:off x="7350921" y="1092816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PCA + Original Features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7519D-F61E-5AE6-2770-B06685EBEBF7}"/>
              </a:ext>
            </a:extLst>
          </p:cNvPr>
          <p:cNvSpPr/>
          <p:nvPr/>
        </p:nvSpPr>
        <p:spPr>
          <a:xfrm>
            <a:off x="7350921" y="2445852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Variance Thresholding (0.5)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DF56D2F-F9FA-CAFD-FA13-83F4200C19A2}"/>
              </a:ext>
            </a:extLst>
          </p:cNvPr>
          <p:cNvSpPr/>
          <p:nvPr/>
        </p:nvSpPr>
        <p:spPr>
          <a:xfrm>
            <a:off x="8557875" y="2051579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FAF1EA3-366B-4CD5-47A7-AA5FF01E8AB7}"/>
              </a:ext>
            </a:extLst>
          </p:cNvPr>
          <p:cNvSpPr/>
          <p:nvPr/>
        </p:nvSpPr>
        <p:spPr>
          <a:xfrm>
            <a:off x="8557875" y="3404616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7FBC7-B2D2-C3A2-DAAF-5346891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21DDFD-4F69-14D7-E38B-29F5CFAE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23825"/>
              </p:ext>
            </p:extLst>
          </p:nvPr>
        </p:nvGraphicFramePr>
        <p:xfrm>
          <a:off x="1156851" y="2708770"/>
          <a:ext cx="6292096" cy="950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245641986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271698602"/>
                    </a:ext>
                  </a:extLst>
                </a:gridCol>
              </a:tblGrid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 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8340661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Logistic Regression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4.750906931715915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045892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0.64373824828473726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3734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9EB5C-EEA4-2207-1F81-5049AE7F4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2440"/>
              </p:ext>
            </p:extLst>
          </p:nvPr>
        </p:nvGraphicFramePr>
        <p:xfrm>
          <a:off x="1156850" y="4296373"/>
          <a:ext cx="6292096" cy="1483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1945897202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501420875"/>
                    </a:ext>
                  </a:extLst>
                </a:gridCol>
              </a:tblGrid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Cross Validation Log-Loss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41627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Neural Network (NN)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0.015141795107179487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531154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0.015134272041324904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547754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(50+15)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0.015497931941619792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347037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Original Features (OF)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0.01507352052049503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059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OF &amp;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0.015065720776652382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1345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6C7036-40A3-ECF6-41E7-DF5CA6F7A96A}"/>
              </a:ext>
            </a:extLst>
          </p:cNvPr>
          <p:cNvSpPr txBox="1"/>
          <p:nvPr/>
        </p:nvSpPr>
        <p:spPr>
          <a:xfrm>
            <a:off x="1156851" y="2261336"/>
            <a:ext cx="21329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 Algorithms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835CD-DFF0-6738-DB6E-352318ACF829}"/>
              </a:ext>
            </a:extLst>
          </p:cNvPr>
          <p:cNvSpPr txBox="1"/>
          <p:nvPr/>
        </p:nvSpPr>
        <p:spPr>
          <a:xfrm>
            <a:off x="1156850" y="3826481"/>
            <a:ext cx="19297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</a:t>
            </a:r>
            <a:endParaRPr lang="en-US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A1D8DE-A421-4D6B-9B15-0B052D83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65" y="270877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1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B38DE-6AF2-01CC-8896-44E16AAE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104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0B9F5-59EC-0224-B3E8-3E920A8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2E07-5774-4A9A-51E9-6578E3F5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2"/>
            <a:ext cx="4800600" cy="405481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Drug discovery has come a long way since its inception. In the past, scientists developed drugs from natural sources or traditional remedies without a clear understanding of their biological mechanisms.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Predicting mechanisms of action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is crucial in drug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Understanding how compounds interact with biological targets provides insights into potential therapeutic effects and side effects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Accurate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predictions facilitate the selection of promising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Reduces time and costs associated with drug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Knowledge of a compound's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aids in identifying new therapeutic applications for existing drugs (drug repurposing)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73F63BB7-8261-506C-3380-0D7D481C3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" t="6593" r="19728" b="1"/>
          <a:stretch/>
        </p:blipFill>
        <p:spPr>
          <a:xfrm>
            <a:off x="6762752" y="986316"/>
            <a:ext cx="4703356" cy="405481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background of green mesh and nodes">
            <a:extLst>
              <a:ext uri="{FF2B5EF4-FFF2-40B4-BE49-F238E27FC236}">
                <a16:creationId xmlns:a16="http://schemas.microsoft.com/office/drawing/2014/main" id="{EB500F10-00F1-DB80-BD8A-08B738DD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01" b="146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0BF7A-171A-FAE5-7F70-0D372C22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IN" sz="5000" b="0" i="0" dirty="0">
                <a:effectLst/>
                <a:latin typeface="Söhne"/>
              </a:rPr>
              <a:t>Project Overview</a:t>
            </a:r>
            <a:endParaRPr lang="en-IN" sz="50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517C-09BA-83DC-D242-99351F06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Objective: Develop a machine learning model to predict mechanisms of action (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) for compounds based on gene expression and cell viability profiles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Dataset: LISH-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Machine Learning Algorithms: Logistic Regression, Random Forest, and </a:t>
            </a:r>
            <a:r>
              <a:rPr lang="en-IN" sz="2000" b="0" i="0">
                <a:effectLst/>
                <a:latin typeface="Söhne"/>
              </a:rPr>
              <a:t>Neural Networks</a:t>
            </a:r>
            <a:endParaRPr lang="en-IN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Evaluation Metric: Log Loss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4855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 of cells">
            <a:extLst>
              <a:ext uri="{FF2B5EF4-FFF2-40B4-BE49-F238E27FC236}">
                <a16:creationId xmlns:a16="http://schemas.microsoft.com/office/drawing/2014/main" id="{D3D52073-C687-F696-68FA-C6A1C332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r="27598"/>
          <a:stretch/>
        </p:blipFill>
        <p:spPr>
          <a:xfrm>
            <a:off x="4781550" y="-114290"/>
            <a:ext cx="74485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B0C0-F692-2557-A4FA-9DFF50C2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IN" sz="2800" dirty="0"/>
              <a:t>Dataset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2BBA-6418-5863-F39D-2E63F3DD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38424"/>
            <a:ext cx="4391406" cy="3590925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Source: LISH-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23,000+ compounds with gene expression and cell viability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Binary 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Features: gene expression (g-0 to g-771) and cell viability (c-0 to c-99)</a:t>
            </a:r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46132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37" descr="3D abstract blue and gold cube illustration">
            <a:extLst>
              <a:ext uri="{FF2B5EF4-FFF2-40B4-BE49-F238E27FC236}">
                <a16:creationId xmlns:a16="http://schemas.microsoft.com/office/drawing/2014/main" id="{44DA6027-3E5F-48E8-B327-0DE178F2A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b="6250"/>
          <a:stretch/>
        </p:blipFill>
        <p:spPr>
          <a:xfrm>
            <a:off x="3048" y="14767"/>
            <a:ext cx="12192001" cy="6858000"/>
          </a:xfrm>
          <a:prstGeom prst="rect">
            <a:avLst/>
          </a:prstGeom>
        </p:spPr>
      </p:pic>
      <p:grpSp>
        <p:nvGrpSpPr>
          <p:cNvPr id="57" name="Group 45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4CE86-7929-08F6-D933-6CCABCE5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0" i="0">
                <a:solidFill>
                  <a:schemeClr val="bg1"/>
                </a:solidFill>
                <a:effectLst/>
                <a:latin typeface="Söhne"/>
              </a:rPr>
              <a:t>Data Exploration and Visualization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E74C-2113-042A-54F1-772FCE7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ctr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training data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866EF52-9EE8-0B1A-7166-23210D3A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-17820"/>
            <a:ext cx="4064000" cy="30480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C9ADCDC-9DF9-5F1C-05B7-1161CAE7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01" y="3511395"/>
            <a:ext cx="4064000" cy="3048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445582D-ACD1-B2C5-5A3D-70F236D2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62" y="404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892FE-6222-ED45-3153-B5CB836A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93306"/>
            <a:ext cx="7175194" cy="11584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Histograms for gene expression and cell viability features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2E80C11-6F7F-C55D-B23B-F26456FAE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r="-1" b="1534"/>
          <a:stretch/>
        </p:blipFill>
        <p:spPr>
          <a:xfrm>
            <a:off x="26885" y="1668767"/>
            <a:ext cx="6516932" cy="3125755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CC18DC0E-5BAB-7379-3565-668B9E93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3" r="-1" b="-1"/>
          <a:stretch/>
        </p:blipFill>
        <p:spPr>
          <a:xfrm>
            <a:off x="6570703" y="3429001"/>
            <a:ext cx="5594412" cy="31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CBE0C-A79F-E538-119F-F15BA250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Mean cell viability comparison between treated and control samples</a:t>
            </a:r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5A32B74-3C60-0344-3A94-91DB3D95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9337"/>
            <a:ext cx="7225748" cy="3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Impact of treatment time on cell viability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A73D7DF1-38E7-4F24-C41C-87F71497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04499"/>
            <a:ext cx="7225748" cy="3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677</Words>
  <Application>Microsoft Macintosh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Mechanisms of Action(MoA) Prediction using Machine Learning</vt:lpstr>
      <vt:lpstr>Introduction</vt:lpstr>
      <vt:lpstr>Project Overview</vt:lpstr>
      <vt:lpstr>Dataset </vt:lpstr>
      <vt:lpstr>Data Exploration and Visualization</vt:lpstr>
      <vt:lpstr>Categorical features in training data</vt:lpstr>
      <vt:lpstr>  Histograms for gene expression and cell viability features </vt:lpstr>
      <vt:lpstr> Mean cell viability comparison between treated and control samples </vt:lpstr>
      <vt:lpstr>Impact of treatment time on cell viability</vt:lpstr>
      <vt:lpstr>EDA of targets</vt:lpstr>
      <vt:lpstr>Correlation matrices for cell  viability features</vt:lpstr>
      <vt:lpstr>Correlation matrices for gene expression</vt:lpstr>
      <vt:lpstr>Data pre-processing</vt:lpstr>
      <vt:lpstr>Machine Learning Algorithms</vt:lpstr>
      <vt:lpstr> Experimental Setup </vt:lpstr>
      <vt:lpstr>Neural Network modelling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Action(MoA) Prediction using Machine Learning</dc:title>
  <dc:creator>Purvi Jain</dc:creator>
  <cp:lastModifiedBy>Vijay, Sanchit</cp:lastModifiedBy>
  <cp:revision>9</cp:revision>
  <dcterms:created xsi:type="dcterms:W3CDTF">2023-04-27T00:03:51Z</dcterms:created>
  <dcterms:modified xsi:type="dcterms:W3CDTF">2023-05-01T19:36:41Z</dcterms:modified>
</cp:coreProperties>
</file>